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58" r:id="rId5"/>
    <p:sldId id="257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DEB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3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80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9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6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0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9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9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A4B3E4-709D-46D1-8F33-FD4BEDD2BE68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96AD33-1752-4190-9A61-75896D1E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accent1"/>
                </a:solidFill>
              </a:rPr>
              <a:t>ՈՒՍՈՒՑՈՂԱԿԱՆ ԾՐԱԳԻՐ</a:t>
            </a:r>
            <a:br>
              <a:rPr lang="hy-AM" b="1" dirty="0" smtClean="0">
                <a:solidFill>
                  <a:schemeClr val="accent1"/>
                </a:solidFill>
              </a:rPr>
            </a:br>
            <a:r>
              <a:rPr lang="hy-AM" b="1" dirty="0" smtClean="0">
                <a:solidFill>
                  <a:schemeClr val="accent1"/>
                </a:solidFill>
              </a:rPr>
              <a:t>Ա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98" y="2448899"/>
            <a:ext cx="6156818" cy="3735403"/>
          </a:xfrm>
        </p:spPr>
      </p:pic>
    </p:spTree>
    <p:extLst>
      <p:ext uri="{BB962C8B-B14F-4D97-AF65-F5344CB8AC3E}">
        <p14:creationId xmlns:p14="http://schemas.microsoft.com/office/powerpoint/2010/main" val="10648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8216"/>
            <a:ext cx="9144000" cy="2435470"/>
          </a:xfrm>
        </p:spPr>
        <p:txBody>
          <a:bodyPr>
            <a:normAutofit fontScale="90000"/>
          </a:bodyPr>
          <a:lstStyle/>
          <a:p>
            <a: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4000" b="1" dirty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4000" b="1" dirty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  <a:t/>
            </a:r>
            <a:br>
              <a:rPr lang="hy-AM" sz="4000" b="1" dirty="0" smtClean="0">
                <a:solidFill>
                  <a:schemeClr val="accent6"/>
                </a:solidFill>
                <a:latin typeface="Sylfaen" panose="010A0502050306030303" pitchFamily="18" charset="0"/>
              </a:rPr>
            </a:br>
            <a:r>
              <a:rPr lang="hy-AM" sz="3600" b="1" dirty="0" smtClean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  <a:t>Արեւելահայերէն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→</a:t>
            </a:r>
            <a:r>
              <a:rPr lang="hy-AM" sz="3600" b="1" dirty="0" smtClean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  <a:t>Արեւմտահայերէն </a:t>
            </a:r>
            <a:br>
              <a:rPr lang="hy-AM" sz="3600" b="1" dirty="0" smtClean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</a:br>
            <a:r>
              <a:rPr lang="hy-AM" sz="3600" b="1" dirty="0" smtClean="0">
                <a:solidFill>
                  <a:schemeClr val="accent5">
                    <a:lumMod val="75000"/>
                  </a:schemeClr>
                </a:solidFill>
                <a:latin typeface="Sylfaen" panose="010A0502050306030303" pitchFamily="18" charset="0"/>
              </a:rPr>
              <a:t>Փոխադրութիւն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4262" y="2901462"/>
            <a:ext cx="7130561" cy="2294792"/>
          </a:xfrm>
        </p:spPr>
        <p:txBody>
          <a:bodyPr>
            <a:normAutofit/>
          </a:bodyPr>
          <a:lstStyle/>
          <a:p>
            <a:endParaRPr lang="hy-AM" sz="3200" dirty="0" smtClean="0">
              <a:solidFill>
                <a:schemeClr val="accent2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r>
              <a:rPr lang="hy-AM" sz="28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ՈՒՂՂԱԳՐՈՒԹԻՒՆ</a:t>
            </a:r>
            <a:endParaRPr lang="en-US" sz="2800" b="1" dirty="0">
              <a:solidFill>
                <a:schemeClr val="accent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15" y="3947747"/>
            <a:ext cx="2012739" cy="1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>
                <a:solidFill>
                  <a:schemeClr val="accent1"/>
                </a:solidFill>
              </a:rPr>
              <a:t>յու</a:t>
            </a:r>
            <a:r>
              <a:rPr lang="hy-AM" dirty="0"/>
              <a:t> </a:t>
            </a:r>
            <a:r>
              <a:rPr lang="hy-AM" b="1" dirty="0">
                <a:solidFill>
                  <a:schemeClr val="accent5"/>
                </a:solidFill>
              </a:rPr>
              <a:t>→</a:t>
            </a:r>
            <a:r>
              <a:rPr lang="hy-AM" dirty="0" smtClean="0">
                <a:solidFill>
                  <a:schemeClr val="accent1"/>
                </a:solidFill>
              </a:rPr>
              <a:t> իւ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03603"/>
              </p:ext>
            </p:extLst>
          </p:nvPr>
        </p:nvGraphicFramePr>
        <p:xfrm>
          <a:off x="2795954" y="2557463"/>
          <a:ext cx="626891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458">
                  <a:extLst>
                    <a:ext uri="{9D8B030D-6E8A-4147-A177-3AD203B41FA5}">
                      <a16:colId xmlns:a16="http://schemas.microsoft.com/office/drawing/2014/main" val="2100903181"/>
                    </a:ext>
                  </a:extLst>
                </a:gridCol>
                <a:gridCol w="3134458">
                  <a:extLst>
                    <a:ext uri="{9D8B030D-6E8A-4147-A177-3AD203B41FA5}">
                      <a16:colId xmlns:a16="http://schemas.microsoft.com/office/drawing/2014/main" val="3775158498"/>
                    </a:ext>
                  </a:extLst>
                </a:gridCol>
              </a:tblGrid>
              <a:tr h="607566">
                <a:tc>
                  <a:txBody>
                    <a:bodyPr/>
                    <a:lstStyle/>
                    <a:p>
                      <a:pPr algn="ctr"/>
                      <a:r>
                        <a:rPr lang="hy-AM" b="0" dirty="0" smtClean="0"/>
                        <a:t>Արեւելահայերեն</a:t>
                      </a:r>
                    </a:p>
                    <a:p>
                      <a:pPr algn="ctr"/>
                      <a:r>
                        <a:rPr lang="hy-AM" b="1" dirty="0" smtClean="0">
                          <a:solidFill>
                            <a:srgbClr val="FFC000"/>
                          </a:solidFill>
                        </a:rPr>
                        <a:t>յու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y-AM" b="0" dirty="0" smtClean="0"/>
                        <a:t>Արեւմտահայերէն</a:t>
                      </a:r>
                    </a:p>
                    <a:p>
                      <a:pPr algn="ctr"/>
                      <a:r>
                        <a:rPr lang="hy-AM" dirty="0" smtClean="0">
                          <a:solidFill>
                            <a:srgbClr val="FFC000"/>
                          </a:solidFill>
                        </a:rPr>
                        <a:t>իւ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212215"/>
                  </a:ext>
                </a:extLst>
              </a:tr>
              <a:tr h="26906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ուղղագրութ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յու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ն</a:t>
                      </a:r>
                    </a:p>
                    <a:p>
                      <a:endParaRPr lang="en-US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յուրաքանչ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յու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ր</a:t>
                      </a:r>
                    </a:p>
                    <a:p>
                      <a:endParaRPr lang="en-US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գ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յու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ղ</a:t>
                      </a:r>
                    </a:p>
                    <a:p>
                      <a:endParaRPr lang="en-US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հ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յու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ր</a:t>
                      </a:r>
                    </a:p>
                    <a:p>
                      <a:endParaRPr lang="en-US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5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բ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յու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ր</a:t>
                      </a:r>
                      <a:endParaRPr lang="en-US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Ուղղագրութ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իւ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ն</a:t>
                      </a:r>
                    </a:p>
                    <a:p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Իւրաքանչ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իւ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ր</a:t>
                      </a:r>
                    </a:p>
                    <a:p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Գ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իւ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ղ</a:t>
                      </a:r>
                    </a:p>
                    <a:p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Հ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իւ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ր</a:t>
                      </a:r>
                    </a:p>
                    <a:p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բ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</a:rPr>
                        <a:t>իւ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ր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74763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58" y="753325"/>
            <a:ext cx="1781729" cy="1445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31" y="753325"/>
            <a:ext cx="2221523" cy="13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accent1"/>
                </a:solidFill>
              </a:rPr>
              <a:t/>
            </a:r>
            <a:br>
              <a:rPr lang="hy-AM" b="1" dirty="0" smtClean="0">
                <a:solidFill>
                  <a:schemeClr val="accent1"/>
                </a:solidFill>
              </a:rPr>
            </a:br>
            <a:r>
              <a:rPr lang="hy-AM" b="1" dirty="0" smtClean="0">
                <a:solidFill>
                  <a:schemeClr val="accent1"/>
                </a:solidFill>
              </a:rPr>
              <a:t>Արեւմտահայերէն (վ) հնչիւնները</a:t>
            </a:r>
            <a:br>
              <a:rPr lang="hy-AM" b="1" dirty="0" smtClean="0">
                <a:solidFill>
                  <a:schemeClr val="accent1"/>
                </a:solidFill>
              </a:rPr>
            </a:br>
            <a:r>
              <a:rPr lang="hy-AM" b="1" dirty="0" smtClean="0">
                <a:solidFill>
                  <a:schemeClr val="accent1"/>
                </a:solidFill>
              </a:rPr>
              <a:t>վ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hy-AM" b="1" dirty="0" smtClean="0">
                <a:solidFill>
                  <a:schemeClr val="accent1"/>
                </a:solidFill>
              </a:rPr>
              <a:t>ւ</a:t>
            </a:r>
            <a:r>
              <a:rPr lang="en-US" b="1" dirty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ու</a:t>
            </a:r>
            <a:br>
              <a:rPr lang="hy-AM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806505"/>
              </p:ext>
            </p:extLst>
          </p:nvPr>
        </p:nvGraphicFramePr>
        <p:xfrm>
          <a:off x="615462" y="2223281"/>
          <a:ext cx="10928838" cy="4145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96165">
                  <a:extLst>
                    <a:ext uri="{9D8B030D-6E8A-4147-A177-3AD203B41FA5}">
                      <a16:colId xmlns:a16="http://schemas.microsoft.com/office/drawing/2014/main" val="563619788"/>
                    </a:ext>
                  </a:extLst>
                </a:gridCol>
                <a:gridCol w="5032673">
                  <a:extLst>
                    <a:ext uri="{9D8B030D-6E8A-4147-A177-3AD203B41FA5}">
                      <a16:colId xmlns:a16="http://schemas.microsoft.com/office/drawing/2014/main" val="1363142506"/>
                    </a:ext>
                  </a:extLst>
                </a:gridCol>
              </a:tblGrid>
              <a:tr h="1248555">
                <a:tc>
                  <a:txBody>
                    <a:bodyPr/>
                    <a:lstStyle/>
                    <a:p>
                      <a:r>
                        <a:rPr lang="hy-AM" sz="2000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Վ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hy-AM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 կը գրենք </a:t>
                      </a:r>
                      <a:r>
                        <a:rPr lang="hy-AM" sz="2000" baseline="0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բառին սկիզբը </a:t>
                      </a:r>
                      <a:r>
                        <a:rPr lang="hy-AM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(նաեւ բարդ բառի մէջ՝ արմատին սկիզբը) </a:t>
                      </a:r>
                    </a:p>
                    <a:p>
                      <a:endParaRPr lang="hy-AM" sz="2000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hy-AM" sz="2000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hy-AM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արդան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y-AM" sz="2000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hy-AM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անդակ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բարձրա</a:t>
                      </a:r>
                      <a:r>
                        <a:rPr lang="hy-AM" sz="2000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hy-AM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անդակ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խմբա</a:t>
                      </a:r>
                      <a:r>
                        <a:rPr lang="hy-AM" sz="2000" b="1" baseline="0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hy-AM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ար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Վ</a:t>
                      </a:r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hy-AM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 կը գրենք նաեւ </a:t>
                      </a:r>
                      <a:r>
                        <a:rPr lang="hy-AM" sz="1800" b="1" baseline="0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 </a:t>
                      </a:r>
                      <a:r>
                        <a:rPr lang="hy-AM" sz="1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տառէն վերջ</a:t>
                      </a:r>
                      <a:endParaRPr lang="en-US" sz="1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Sylfaen" panose="010A0502050306030303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y-AM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Կողո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հոլո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ծո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բլորո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r>
                        <a:rPr lang="hy-AM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ին</a:t>
                      </a: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գրելո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31014"/>
                  </a:ext>
                </a:extLst>
              </a:tr>
              <a:tr h="2700364">
                <a:tc>
                  <a:txBody>
                    <a:bodyPr/>
                    <a:lstStyle/>
                    <a:p>
                      <a:endParaRPr lang="hy-AM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</a:rPr>
                        <a:t>կը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 գրենք 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երկու ձայնաւորներու միջեւ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endParaRPr lang="hy-AM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Երե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ան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ա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ազան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աղա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նի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սա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առնակ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զա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ակ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baseline="0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 կը գրենք նաեւ 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բառավերջին 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(</a:t>
                      </a:r>
                      <a:r>
                        <a:rPr lang="hy-AM" sz="1600" b="1" baseline="0" dirty="0" smtClean="0">
                          <a:solidFill>
                            <a:schemeClr val="accent4"/>
                          </a:solidFill>
                        </a:rPr>
                        <a:t>ոչ ո</a:t>
                      </a:r>
                      <a:r>
                        <a:rPr lang="en-US" sz="1600" b="1" baseline="0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hy-AM" sz="1600" b="1" baseline="0" dirty="0" smtClean="0">
                          <a:solidFill>
                            <a:schemeClr val="accent4"/>
                          </a:solidFill>
                        </a:rPr>
                        <a:t>էն վերջ)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endParaRPr lang="hy-AM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տերե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արմա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թի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հաշի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ւ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hy-AM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    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բայց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կողո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վ</a:t>
                      </a:r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hy-AM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5142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7459"/>
              </p:ext>
            </p:extLst>
          </p:nvPr>
        </p:nvGraphicFramePr>
        <p:xfrm>
          <a:off x="6734909" y="3815862"/>
          <a:ext cx="4615960" cy="2286000"/>
        </p:xfrm>
        <a:graphic>
          <a:graphicData uri="http://schemas.openxmlformats.org/drawingml/2006/table">
            <a:tbl>
              <a:tblPr/>
              <a:tblGrid>
                <a:gridCol w="4615960">
                  <a:extLst>
                    <a:ext uri="{9D8B030D-6E8A-4147-A177-3AD203B41FA5}">
                      <a16:colId xmlns:a16="http://schemas.microsoft.com/office/drawing/2014/main" val="1400183194"/>
                    </a:ext>
                  </a:extLst>
                </a:gridCol>
              </a:tblGrid>
              <a:tr h="2162907">
                <a:tc>
                  <a:txBody>
                    <a:bodyPr/>
                    <a:lstStyle/>
                    <a:p>
                      <a:endParaRPr lang="en-US" b="1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en-US" b="1" baseline="0" dirty="0" smtClean="0">
                          <a:solidFill>
                            <a:schemeClr val="accent1"/>
                          </a:solidFill>
                        </a:rPr>
                        <a:t>-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կը գրենք</a:t>
                      </a:r>
                      <a:r>
                        <a:rPr lang="en-US" b="1" baseline="0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եւ 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վ </a:t>
                      </a:r>
                      <a:r>
                        <a:rPr lang="hy-AM" b="1" baseline="0" dirty="0" smtClean="0">
                          <a:solidFill>
                            <a:schemeClr val="accent4"/>
                          </a:solidFill>
                        </a:rPr>
                        <a:t>կը հնչենք՝ </a:t>
                      </a:r>
                    </a:p>
                    <a:p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ձայնաւոր եւ բաղաձայն տառերուն միջեւ </a:t>
                      </a:r>
                    </a:p>
                    <a:p>
                      <a:endParaRPr lang="hy-AM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Զ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արթ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շ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արիլ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ն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իրել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թ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ապատկեր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լ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ալ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սիր</a:t>
                      </a:r>
                      <a:r>
                        <a:rPr lang="hy-AM" b="1" baseline="0" dirty="0" smtClean="0">
                          <a:solidFill>
                            <a:schemeClr val="accent1"/>
                          </a:solidFill>
                        </a:rPr>
                        <a:t>ու</a:t>
                      </a:r>
                      <a:r>
                        <a:rPr lang="hy-AM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իլ</a:t>
                      </a:r>
                    </a:p>
                    <a:p>
                      <a:endParaRPr lang="en-US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35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5463"/>
            <a:ext cx="9601196" cy="852852"/>
          </a:xfrm>
        </p:spPr>
        <p:txBody>
          <a:bodyPr/>
          <a:lstStyle/>
          <a:p>
            <a:pPr algn="ctr"/>
            <a:r>
              <a:rPr lang="hy-AM" b="1" dirty="0" smtClean="0">
                <a:solidFill>
                  <a:schemeClr val="accent1"/>
                </a:solidFill>
              </a:rPr>
              <a:t>Ույ→Ոյ  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150154"/>
              </p:ext>
            </p:extLst>
          </p:nvPr>
        </p:nvGraphicFramePr>
        <p:xfrm>
          <a:off x="2391508" y="1397979"/>
          <a:ext cx="7262445" cy="483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77">
                  <a:extLst>
                    <a:ext uri="{9D8B030D-6E8A-4147-A177-3AD203B41FA5}">
                      <a16:colId xmlns:a16="http://schemas.microsoft.com/office/drawing/2014/main" val="1389409255"/>
                    </a:ext>
                  </a:extLst>
                </a:gridCol>
                <a:gridCol w="1937090">
                  <a:extLst>
                    <a:ext uri="{9D8B030D-6E8A-4147-A177-3AD203B41FA5}">
                      <a16:colId xmlns:a16="http://schemas.microsoft.com/office/drawing/2014/main" val="670453772"/>
                    </a:ext>
                  </a:extLst>
                </a:gridCol>
                <a:gridCol w="3127278">
                  <a:extLst>
                    <a:ext uri="{9D8B030D-6E8A-4147-A177-3AD203B41FA5}">
                      <a16:colId xmlns:a16="http://schemas.microsoft.com/office/drawing/2014/main" val="3741983554"/>
                    </a:ext>
                  </a:extLst>
                </a:gridCol>
              </a:tblGrid>
              <a:tr h="805545">
                <a:tc>
                  <a:txBody>
                    <a:bodyPr/>
                    <a:lstStyle/>
                    <a:p>
                      <a:pPr algn="ctr"/>
                      <a:endParaRPr lang="hy-AM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hy-AM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Արեւելահայերեն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hy-AM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hy-AM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Արեւմտահայերէն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7513"/>
                  </a:ext>
                </a:extLst>
              </a:tr>
              <a:tr h="834655">
                <a:tc>
                  <a:txBody>
                    <a:bodyPr/>
                    <a:lstStyle/>
                    <a:p>
                      <a:r>
                        <a:rPr lang="hy-AM" sz="2000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</a:t>
                      </a:r>
                      <a:r>
                        <a:rPr lang="hy-AM" sz="2800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hy-AM" sz="2000" b="1" dirty="0" smtClean="0">
                          <a:latin typeface="Sylfaen" panose="010A0502050306030303" pitchFamily="18" charset="0"/>
                        </a:rPr>
                        <a:t>Կը գրուի </a:t>
                      </a:r>
                      <a:r>
                        <a:rPr lang="hy-AM" sz="2800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ոյ </a:t>
                      </a:r>
                      <a:r>
                        <a:rPr lang="hy-AM" sz="2800" b="1" dirty="0" smtClean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hy-AM" sz="2000" b="1" dirty="0" smtClean="0">
                          <a:latin typeface="Sylfaen" panose="010A0502050306030303" pitchFamily="18" charset="0"/>
                        </a:rPr>
                        <a:t>        </a:t>
                      </a:r>
                      <a:r>
                        <a:rPr lang="en-US" sz="2000" b="1" dirty="0" smtClean="0">
                          <a:latin typeface="Sylfaen" panose="010A0502050306030303" pitchFamily="18" charset="0"/>
                        </a:rPr>
                        <a:t>  </a:t>
                      </a:r>
                      <a:r>
                        <a:rPr lang="hy-AM" sz="2000" b="1" dirty="0" smtClean="0">
                          <a:latin typeface="Sylfaen" panose="010A0502050306030303" pitchFamily="18" charset="0"/>
                        </a:rPr>
                        <a:t>կը կարդացուի </a:t>
                      </a:r>
                      <a:r>
                        <a:rPr lang="hy-AM" sz="2800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343861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latin typeface="Sylfaen" panose="010A0502050306030303" pitchFamily="18" charset="0"/>
                        </a:rPr>
                        <a:t>      Գրել </a:t>
                      </a:r>
                      <a:endParaRPr lang="en-US" b="1" dirty="0"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latin typeface="Sylfaen" panose="010A0502050306030303" pitchFamily="18" charset="0"/>
                        </a:rPr>
                        <a:t>              Կարդալ</a:t>
                      </a:r>
                      <a:endParaRPr lang="en-US" b="1" dirty="0"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6705761"/>
                  </a:ext>
                </a:extLst>
              </a:tr>
              <a:tr h="565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 գ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 smtClean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        գ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  <a:latin typeface="Sylfaen" panose="010A0502050306030303" pitchFamily="18" charset="0"/>
                        </a:rPr>
                        <a:t>ոյ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                 գույն                                       </a:t>
                      </a:r>
                      <a:endParaRPr lang="en-US" b="1" dirty="0" smtClean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44599156"/>
                  </a:ext>
                </a:extLst>
              </a:tr>
              <a:tr h="565411"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 ն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        ն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  <a:latin typeface="Sylfaen" panose="010A0502050306030303" pitchFamily="18" charset="0"/>
                        </a:rPr>
                        <a:t>ոյ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                նույն</a:t>
                      </a:r>
                      <a:endParaRPr lang="en-US" b="1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3280227"/>
                  </a:ext>
                </a:extLst>
              </a:tr>
              <a:tr h="565411">
                <a:tc>
                  <a:txBody>
                    <a:bodyPr/>
                    <a:lstStyle/>
                    <a:p>
                      <a:pPr algn="l"/>
                      <a:r>
                        <a:rPr lang="hy-AM" b="1" baseline="0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 </a:t>
                      </a:r>
                      <a:r>
                        <a:rPr lang="hy-AM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Sylfaen" panose="010A0502050306030303" pitchFamily="18" charset="0"/>
                        </a:rPr>
                        <a:t>ք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ր</a:t>
                      </a:r>
                      <a:endParaRPr lang="en-US" b="1" dirty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        ք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  <a:latin typeface="Sylfaen" panose="010A0502050306030303" pitchFamily="18" charset="0"/>
                        </a:rPr>
                        <a:t>ոյ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ր</a:t>
                      </a:r>
                      <a:endParaRPr lang="en-US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                քույր</a:t>
                      </a:r>
                      <a:endParaRPr lang="en-US" b="1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05822482"/>
                  </a:ext>
                </a:extLst>
              </a:tr>
              <a:tr h="565411">
                <a:tc>
                  <a:txBody>
                    <a:bodyPr/>
                    <a:lstStyle/>
                    <a:p>
                      <a:pPr algn="l"/>
                      <a:r>
                        <a:rPr lang="hy-AM" b="1" baseline="0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 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բ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        բ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  <a:latin typeface="Sylfaen" panose="010A0502050306030303" pitchFamily="18" charset="0"/>
                        </a:rPr>
                        <a:t>ոյ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ն</a:t>
                      </a:r>
                      <a:endParaRPr lang="en-US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                բոյն                       </a:t>
                      </a:r>
                      <a:endParaRPr lang="en-US" b="1" dirty="0" smtClean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7168566"/>
                  </a:ext>
                </a:extLst>
              </a:tr>
              <a:tr h="565411"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               բ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ույ</a:t>
                      </a:r>
                      <a:r>
                        <a:rPr lang="hy-AM" b="1" dirty="0" smtClean="0">
                          <a:solidFill>
                            <a:schemeClr val="accent4"/>
                          </a:solidFill>
                          <a:latin typeface="Sylfaen" panose="010A0502050306030303" pitchFamily="18" charset="0"/>
                        </a:rPr>
                        <a:t>ր</a:t>
                      </a:r>
                      <a:endParaRPr lang="en-US" b="1" dirty="0">
                        <a:solidFill>
                          <a:schemeClr val="accent4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        բ</a:t>
                      </a:r>
                      <a:r>
                        <a:rPr lang="hy-AM" b="1" dirty="0" smtClean="0">
                          <a:solidFill>
                            <a:schemeClr val="accent5"/>
                          </a:solidFill>
                          <a:latin typeface="Sylfaen" panose="010A0502050306030303" pitchFamily="18" charset="0"/>
                        </a:rPr>
                        <a:t>ոյ</a:t>
                      </a:r>
                      <a:r>
                        <a:rPr lang="hy-AM" b="1" dirty="0" smtClean="0">
                          <a:solidFill>
                            <a:schemeClr val="accent1"/>
                          </a:solidFill>
                          <a:latin typeface="Sylfaen" panose="010A0502050306030303" pitchFamily="18" charset="0"/>
                        </a:rPr>
                        <a:t>ր</a:t>
                      </a:r>
                      <a:endParaRPr lang="en-US" b="1" dirty="0">
                        <a:solidFill>
                          <a:schemeClr val="accent1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y-AM" b="1" dirty="0" smtClean="0">
                          <a:solidFill>
                            <a:srgbClr val="FF0000"/>
                          </a:solidFill>
                          <a:latin typeface="Sylfaen" panose="010A0502050306030303" pitchFamily="18" charset="0"/>
                        </a:rPr>
                        <a:t>                բոյր</a:t>
                      </a:r>
                      <a:endParaRPr lang="en-US" b="1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181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chemeClr val="accent1"/>
                </a:solidFill>
              </a:rPr>
              <a:t>Է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ե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08" y="2556932"/>
            <a:ext cx="10585938" cy="2955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y-AM" b="1" dirty="0" smtClean="0">
                <a:solidFill>
                  <a:schemeClr val="accent1"/>
                </a:solidFill>
              </a:rPr>
              <a:t>• Բառասկզբին</a:t>
            </a:r>
            <a:r>
              <a:rPr lang="hy-AM" dirty="0"/>
              <a:t> </a:t>
            </a:r>
            <a:r>
              <a:rPr lang="hy-AM" dirty="0" smtClean="0"/>
              <a:t> </a:t>
            </a:r>
            <a:r>
              <a:rPr lang="hy-AM" dirty="0" smtClean="0">
                <a:solidFill>
                  <a:schemeClr val="accent1"/>
                </a:solidFill>
              </a:rPr>
              <a:t>→</a:t>
            </a:r>
            <a:r>
              <a:rPr lang="hy-AM" dirty="0" smtClean="0"/>
              <a:t> կը գրենք </a:t>
            </a:r>
            <a:r>
              <a:rPr lang="hy-AM" b="1" dirty="0" smtClean="0">
                <a:solidFill>
                  <a:schemeClr val="accent5"/>
                </a:solidFill>
              </a:rPr>
              <a:t>է</a:t>
            </a:r>
            <a:r>
              <a:rPr lang="hy-AM" dirty="0" smtClean="0"/>
              <a:t> երբ հնչուի </a:t>
            </a:r>
            <a:r>
              <a:rPr lang="hy-AM" b="1" dirty="0" smtClean="0">
                <a:solidFill>
                  <a:schemeClr val="accent5"/>
                </a:solidFill>
              </a:rPr>
              <a:t>է</a:t>
            </a:r>
            <a:r>
              <a:rPr lang="hy-AM" dirty="0" smtClean="0"/>
              <a:t> → </a:t>
            </a:r>
            <a:r>
              <a:rPr lang="hy-AM" b="1" dirty="0" smtClean="0">
                <a:solidFill>
                  <a:schemeClr val="accent1"/>
                </a:solidFill>
              </a:rPr>
              <a:t>էջ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էակ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էշ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hy-AM" dirty="0" smtClean="0"/>
              <a:t>                            </a:t>
            </a:r>
            <a:r>
              <a:rPr lang="hy-AM" dirty="0" smtClean="0">
                <a:solidFill>
                  <a:schemeClr val="accent1"/>
                </a:solidFill>
              </a:rPr>
              <a:t>→</a:t>
            </a:r>
            <a:r>
              <a:rPr lang="hy-AM" dirty="0" smtClean="0"/>
              <a:t> կը գրենք </a:t>
            </a:r>
            <a:r>
              <a:rPr lang="hy-AM" b="1" dirty="0" smtClean="0">
                <a:solidFill>
                  <a:schemeClr val="accent5"/>
                </a:solidFill>
              </a:rPr>
              <a:t>ե</a:t>
            </a:r>
            <a:r>
              <a:rPr lang="hy-AM" dirty="0" smtClean="0"/>
              <a:t> երբ հնչուի </a:t>
            </a:r>
            <a:r>
              <a:rPr lang="hy-AM" b="1" dirty="0" smtClean="0">
                <a:solidFill>
                  <a:schemeClr val="accent5"/>
                </a:solidFill>
              </a:rPr>
              <a:t>ե</a:t>
            </a:r>
            <a:r>
              <a:rPr lang="hy-AM" dirty="0" smtClean="0"/>
              <a:t>→ </a:t>
            </a:r>
            <a:r>
              <a:rPr lang="hy-AM" b="1" dirty="0" smtClean="0">
                <a:solidFill>
                  <a:schemeClr val="accent1"/>
                </a:solidFill>
              </a:rPr>
              <a:t>Երեւան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երկինք </a:t>
            </a:r>
          </a:p>
          <a:p>
            <a:pPr marL="0" indent="0">
              <a:buNone/>
            </a:pPr>
            <a:r>
              <a:rPr lang="hy-AM" b="1" dirty="0" smtClean="0">
                <a:solidFill>
                  <a:schemeClr val="accent1"/>
                </a:solidFill>
              </a:rPr>
              <a:t>•Բառավերջին  </a:t>
            </a:r>
            <a:r>
              <a:rPr lang="hy-AM" dirty="0" smtClean="0">
                <a:solidFill>
                  <a:schemeClr val="accent1"/>
                </a:solidFill>
              </a:rPr>
              <a:t>→</a:t>
            </a:r>
            <a:r>
              <a:rPr lang="hy-AM" dirty="0" smtClean="0"/>
              <a:t> </a:t>
            </a:r>
            <a:r>
              <a:rPr lang="hy-AM" b="1" dirty="0" smtClean="0">
                <a:solidFill>
                  <a:schemeClr val="accent5"/>
                </a:solidFill>
              </a:rPr>
              <a:t>միշտ է </a:t>
            </a:r>
            <a:r>
              <a:rPr lang="hy-AM" dirty="0" smtClean="0">
                <a:solidFill>
                  <a:schemeClr val="tx1"/>
                </a:solidFill>
              </a:rPr>
              <a:t>կը գրուի</a:t>
            </a:r>
            <a:r>
              <a:rPr lang="hy-AM" dirty="0">
                <a:solidFill>
                  <a:schemeClr val="tx1"/>
                </a:solidFill>
              </a:rPr>
              <a:t> </a:t>
            </a:r>
            <a:r>
              <a:rPr lang="hy-AM" dirty="0" smtClean="0"/>
              <a:t>→ </a:t>
            </a:r>
            <a:r>
              <a:rPr lang="hy-AM" b="1" dirty="0" smtClean="0">
                <a:solidFill>
                  <a:schemeClr val="accent1"/>
                </a:solidFill>
              </a:rPr>
              <a:t>Նունէ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Մարգարէ</a:t>
            </a:r>
            <a:r>
              <a:rPr lang="en-US" b="1" dirty="0" smtClean="0">
                <a:solidFill>
                  <a:schemeClr val="accent1"/>
                </a:solidFill>
              </a:rPr>
              <a:t>,</a:t>
            </a:r>
            <a:r>
              <a:rPr lang="hy-AM" b="1" dirty="0" smtClean="0">
                <a:solidFill>
                  <a:schemeClr val="accent1"/>
                </a:solidFill>
              </a:rPr>
              <a:t> Բազէ</a:t>
            </a:r>
          </a:p>
          <a:p>
            <a:pPr marL="0" indent="0">
              <a:buNone/>
            </a:pPr>
            <a:r>
              <a:rPr lang="hy-AM" b="1" dirty="0">
                <a:solidFill>
                  <a:schemeClr val="accent1"/>
                </a:solidFill>
              </a:rPr>
              <a:t>•</a:t>
            </a:r>
            <a:r>
              <a:rPr lang="hy-AM" b="1" dirty="0" smtClean="0">
                <a:solidFill>
                  <a:schemeClr val="accent1"/>
                </a:solidFill>
              </a:rPr>
              <a:t> Բառին մէջ     </a:t>
            </a:r>
            <a:r>
              <a:rPr lang="hy-AM" dirty="0" smtClean="0">
                <a:solidFill>
                  <a:schemeClr val="accent1"/>
                </a:solidFill>
              </a:rPr>
              <a:t>→</a:t>
            </a:r>
            <a:r>
              <a:rPr lang="hy-AM" b="1" dirty="0" smtClean="0">
                <a:solidFill>
                  <a:schemeClr val="accent1"/>
                </a:solidFill>
              </a:rPr>
              <a:t> </a:t>
            </a:r>
            <a:r>
              <a:rPr lang="hy-AM" dirty="0" smtClean="0"/>
              <a:t>կրնայ գրուիլ եւ </a:t>
            </a:r>
            <a:r>
              <a:rPr lang="hy-AM" b="1" dirty="0" smtClean="0">
                <a:solidFill>
                  <a:schemeClr val="accent5"/>
                </a:solidFill>
              </a:rPr>
              <a:t>է</a:t>
            </a:r>
            <a:r>
              <a:rPr lang="hy-AM" dirty="0" smtClean="0"/>
              <a:t> եւ </a:t>
            </a:r>
            <a:r>
              <a:rPr lang="hy-AM" b="1" dirty="0" smtClean="0">
                <a:solidFill>
                  <a:schemeClr val="accent5"/>
                </a:solidFill>
              </a:rPr>
              <a:t>ե</a:t>
            </a:r>
          </a:p>
          <a:p>
            <a:pPr marL="0" indent="0">
              <a:buNone/>
            </a:pPr>
            <a:r>
              <a:rPr lang="hy-AM" dirty="0"/>
              <a:t> </a:t>
            </a:r>
            <a:r>
              <a:rPr lang="hy-AM" dirty="0" smtClean="0"/>
              <a:t>                            կը գրուի է</a:t>
            </a:r>
            <a:r>
              <a:rPr lang="en-US" dirty="0" smtClean="0"/>
              <a:t>,</a:t>
            </a:r>
            <a:r>
              <a:rPr lang="hy-AM" dirty="0" smtClean="0"/>
              <a:t> եթէ ածանցումի ժամանակ կը կը դառնայ ի</a:t>
            </a:r>
          </a:p>
          <a:p>
            <a:pPr marL="0" indent="0">
              <a:buNone/>
            </a:pPr>
            <a:r>
              <a:rPr lang="hy-AM" b="1" dirty="0">
                <a:solidFill>
                  <a:srgbClr val="FF0000"/>
                </a:solidFill>
              </a:rPr>
              <a:t> </a:t>
            </a:r>
            <a:r>
              <a:rPr lang="hy-AM" b="1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hy-AM" b="1" dirty="0" smtClean="0">
                <a:solidFill>
                  <a:schemeClr val="accent1"/>
                </a:solidFill>
              </a:rPr>
              <a:t>է →</a:t>
            </a:r>
            <a:r>
              <a:rPr lang="hy-AM" b="1" dirty="0" smtClean="0">
                <a:solidFill>
                  <a:schemeClr val="accent5"/>
                </a:solidFill>
              </a:rPr>
              <a:t>ի</a:t>
            </a:r>
          </a:p>
          <a:p>
            <a:pPr marL="0" indent="0">
              <a:buNone/>
            </a:pPr>
            <a:r>
              <a:rPr lang="hy-AM" dirty="0" smtClean="0"/>
              <a:t>                             Դ</a:t>
            </a:r>
            <a:r>
              <a:rPr lang="hy-AM" dirty="0" smtClean="0">
                <a:solidFill>
                  <a:schemeClr val="accent1"/>
                </a:solidFill>
              </a:rPr>
              <a:t>է</a:t>
            </a:r>
            <a:r>
              <a:rPr lang="hy-AM" dirty="0" smtClean="0"/>
              <a:t>մք →դ</a:t>
            </a:r>
            <a:r>
              <a:rPr lang="hy-AM" dirty="0" smtClean="0">
                <a:solidFill>
                  <a:schemeClr val="accent5"/>
                </a:solidFill>
              </a:rPr>
              <a:t>ի</a:t>
            </a:r>
            <a:r>
              <a:rPr lang="hy-AM" dirty="0" smtClean="0"/>
              <a:t>մակ</a:t>
            </a:r>
            <a:r>
              <a:rPr lang="en-US" dirty="0" smtClean="0"/>
              <a:t>,</a:t>
            </a:r>
            <a:r>
              <a:rPr lang="hy-AM" dirty="0" smtClean="0"/>
              <a:t> ս</a:t>
            </a:r>
            <a:r>
              <a:rPr lang="hy-AM" dirty="0" smtClean="0">
                <a:solidFill>
                  <a:schemeClr val="accent1"/>
                </a:solidFill>
              </a:rPr>
              <a:t>է</a:t>
            </a:r>
            <a:r>
              <a:rPr lang="hy-AM" dirty="0" smtClean="0"/>
              <a:t>ր</a:t>
            </a:r>
            <a:r>
              <a:rPr lang="hy-AM" dirty="0"/>
              <a:t> </a:t>
            </a:r>
            <a:r>
              <a:rPr lang="hy-AM" dirty="0" smtClean="0"/>
              <a:t>→ս</a:t>
            </a:r>
            <a:r>
              <a:rPr lang="hy-AM" dirty="0" smtClean="0">
                <a:solidFill>
                  <a:schemeClr val="accent5"/>
                </a:solidFill>
              </a:rPr>
              <a:t>ի</a:t>
            </a:r>
            <a:r>
              <a:rPr lang="hy-AM" dirty="0" smtClean="0"/>
              <a:t>րելի</a:t>
            </a:r>
            <a:r>
              <a:rPr lang="en-US" dirty="0" smtClean="0"/>
              <a:t>,</a:t>
            </a:r>
            <a:r>
              <a:rPr lang="hy-AM" dirty="0" smtClean="0"/>
              <a:t> մ</a:t>
            </a:r>
            <a:r>
              <a:rPr lang="hy-AM" dirty="0" smtClean="0">
                <a:solidFill>
                  <a:schemeClr val="accent1"/>
                </a:solidFill>
              </a:rPr>
              <a:t>է</a:t>
            </a:r>
            <a:r>
              <a:rPr lang="hy-AM" dirty="0" smtClean="0"/>
              <a:t>կ</a:t>
            </a:r>
            <a:r>
              <a:rPr lang="hy-AM" dirty="0"/>
              <a:t> </a:t>
            </a:r>
            <a:r>
              <a:rPr lang="hy-AM" dirty="0" smtClean="0"/>
              <a:t>→մ</a:t>
            </a:r>
            <a:r>
              <a:rPr lang="hy-AM" dirty="0">
                <a:solidFill>
                  <a:schemeClr val="accent5"/>
                </a:solidFill>
              </a:rPr>
              <a:t>ի</a:t>
            </a:r>
            <a:r>
              <a:rPr lang="hy-AM" dirty="0" smtClean="0"/>
              <a:t>ածին</a:t>
            </a:r>
            <a:r>
              <a:rPr lang="en-US" dirty="0" smtClean="0"/>
              <a:t>,</a:t>
            </a:r>
            <a:r>
              <a:rPr lang="hy-AM" dirty="0" smtClean="0"/>
              <a:t> նու</a:t>
            </a:r>
            <a:r>
              <a:rPr lang="hy-AM" dirty="0" smtClean="0">
                <a:solidFill>
                  <a:schemeClr val="accent1"/>
                </a:solidFill>
              </a:rPr>
              <a:t>է</a:t>
            </a:r>
            <a:r>
              <a:rPr lang="hy-AM" dirty="0" smtClean="0"/>
              <a:t>ր նու</a:t>
            </a:r>
            <a:r>
              <a:rPr lang="hy-AM" dirty="0">
                <a:solidFill>
                  <a:schemeClr val="accent5"/>
                </a:solidFill>
              </a:rPr>
              <a:t>ի</a:t>
            </a:r>
            <a:r>
              <a:rPr lang="hy-AM" dirty="0" smtClean="0"/>
              <a:t>րել</a:t>
            </a:r>
          </a:p>
          <a:p>
            <a:pPr marL="0" indent="0">
              <a:buNone/>
            </a:pPr>
            <a:endParaRPr lang="hy-AM" dirty="0" smtClean="0"/>
          </a:p>
          <a:p>
            <a:pPr marL="0" indent="0">
              <a:buNone/>
            </a:pPr>
            <a:endParaRPr lang="hy-AM" dirty="0" smtClean="0"/>
          </a:p>
          <a:p>
            <a:pPr marL="0" indent="0">
              <a:buNone/>
            </a:pPr>
            <a:endParaRPr lang="hy-AM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5" y="980777"/>
            <a:ext cx="1916722" cy="12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8" y="828885"/>
            <a:ext cx="1597270" cy="13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chemeClr val="accent1"/>
                </a:solidFill>
              </a:rPr>
              <a:t>Յ→Հ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31" y="1987062"/>
            <a:ext cx="10673862" cy="393016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 տառը </a:t>
            </a:r>
          </a:p>
          <a:p>
            <a:endParaRPr lang="hy-AM" sz="2900" b="1" dirty="0" smtClean="0">
              <a:solidFill>
                <a:schemeClr val="accent1"/>
              </a:solidFill>
              <a:latin typeface="Sylfaen" panose="010A0502050306030303" pitchFamily="18" charset="0"/>
            </a:endParaRPr>
          </a:p>
          <a:p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Բառասկզբին →</a:t>
            </a:r>
            <a:r>
              <a:rPr lang="hy-AM" sz="2900" dirty="0" smtClean="0">
                <a:latin typeface="Sylfaen" panose="010A0502050306030303" pitchFamily="18" charset="0"/>
              </a:rPr>
              <a:t>կը կարդացուի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Հ</a:t>
            </a:r>
            <a:r>
              <a:rPr lang="hy-AM" sz="2900" dirty="0" smtClean="0">
                <a:latin typeface="Sylfaen" panose="010A0502050306030303" pitchFamily="18" charset="0"/>
              </a:rPr>
              <a:t> (նաեւ երբ բարդ բառերու մէջ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արմատի առաջին տառն է</a:t>
            </a:r>
          </a:p>
          <a:p>
            <a:pPr marL="0" indent="0">
              <a:buNone/>
            </a:pPr>
            <a:r>
              <a:rPr lang="hy-AM" sz="2900" dirty="0" smtClean="0">
                <a:latin typeface="Sylfaen" panose="010A0502050306030303" pitchFamily="18" charset="0"/>
              </a:rPr>
              <a:t>                                 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Յակոբ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>
                <a:solidFill>
                  <a:srgbClr val="FF0000"/>
                </a:solidFill>
                <a:latin typeface="Sylfaen" panose="010A0502050306030303" pitchFamily="18" charset="0"/>
              </a:rPr>
              <a:t>կը կարդանք 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Հակոբ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Յիսուս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Հիսուս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Յաջող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Հաջող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Յունաստան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Հունաստան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</a:p>
          <a:p>
            <a:pPr marL="0" indent="0">
              <a:buNone/>
            </a:pPr>
            <a:r>
              <a:rPr lang="hy-AM" sz="2900" dirty="0">
                <a:latin typeface="Sylfaen" panose="010A0502050306030303" pitchFamily="18" charset="0"/>
              </a:rPr>
              <a:t> </a:t>
            </a:r>
            <a:r>
              <a:rPr lang="hy-AM" sz="2900" dirty="0" smtClean="0">
                <a:latin typeface="Sylfaen" panose="010A0502050306030303" pitchFamily="18" charset="0"/>
              </a:rPr>
              <a:t>                                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անյաջող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անհաջող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անյաղթ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անյաղթ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</a:p>
          <a:p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Բառին մէջ</a:t>
            </a:r>
            <a:r>
              <a:rPr lang="hy-AM" sz="2900" b="1" dirty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   →</a:t>
            </a:r>
            <a:r>
              <a:rPr lang="hy-AM" sz="2900" dirty="0" smtClean="0">
                <a:latin typeface="Sylfaen" panose="010A0502050306030303" pitchFamily="18" charset="0"/>
              </a:rPr>
              <a:t>կը կարդացուի արեւելահայերէնի պէս</a:t>
            </a:r>
          </a:p>
          <a:p>
            <a:pPr marL="0" indent="0">
              <a:buNone/>
            </a:pPr>
            <a:r>
              <a:rPr lang="hy-AM" sz="2900" dirty="0" smtClean="0">
                <a:latin typeface="Sylfaen" panose="010A0502050306030303" pitchFamily="18" charset="0"/>
              </a:rPr>
              <a:t>                                 կա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</a:t>
            </a:r>
            <a:r>
              <a:rPr lang="hy-AM" sz="2900" dirty="0" smtClean="0">
                <a:latin typeface="Sylfaen" panose="010A0502050306030303" pitchFamily="18" charset="0"/>
              </a:rPr>
              <a:t>արան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մա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</a:t>
            </a:r>
            <a:r>
              <a:rPr lang="hy-AM" sz="2900" dirty="0" smtClean="0">
                <a:latin typeface="Sylfaen" panose="010A0502050306030303" pitchFamily="18" charset="0"/>
              </a:rPr>
              <a:t>ր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հա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</a:t>
            </a:r>
            <a:r>
              <a:rPr lang="hy-AM" sz="2900" dirty="0" smtClean="0">
                <a:latin typeface="Sylfaen" panose="010A0502050306030303" pitchFamily="18" charset="0"/>
              </a:rPr>
              <a:t>ր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Հա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</a:t>
            </a:r>
            <a:r>
              <a:rPr lang="hy-AM" sz="2900" dirty="0" smtClean="0">
                <a:latin typeface="Sylfaen" panose="010A0502050306030303" pitchFamily="18" charset="0"/>
              </a:rPr>
              <a:t>աստան </a:t>
            </a:r>
          </a:p>
          <a:p>
            <a:r>
              <a:rPr lang="hy-AM" sz="2900" b="1" dirty="0">
                <a:solidFill>
                  <a:schemeClr val="accent1"/>
                </a:solidFill>
                <a:latin typeface="Sylfaen" panose="010A0502050306030303" pitchFamily="18" charset="0"/>
              </a:rPr>
              <a:t>Բառավերջին</a:t>
            </a:r>
            <a:r>
              <a:rPr lang="hy-AM" sz="2900" dirty="0"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→</a:t>
            </a:r>
            <a:r>
              <a:rPr lang="hy-AM" sz="2900" dirty="0" smtClean="0">
                <a:latin typeface="Sylfaen" panose="010A0502050306030303" pitchFamily="18" charset="0"/>
              </a:rPr>
              <a:t>անձայն է (չի հնչուիր)</a:t>
            </a:r>
          </a:p>
          <a:p>
            <a:pPr marL="0" indent="0">
              <a:buNone/>
            </a:pPr>
            <a:r>
              <a:rPr lang="hy-AM" sz="2900" dirty="0">
                <a:latin typeface="Sylfaen" panose="010A0502050306030303" pitchFamily="18" charset="0"/>
              </a:rPr>
              <a:t> </a:t>
            </a:r>
            <a:r>
              <a:rPr lang="hy-AM" sz="2900" dirty="0" smtClean="0">
                <a:latin typeface="Sylfaen" panose="010A0502050306030303" pitchFamily="18" charset="0"/>
              </a:rPr>
              <a:t>                                  կրիա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յ </a:t>
            </a:r>
            <a:r>
              <a:rPr lang="hy-AM" sz="2900" dirty="0" smtClean="0">
                <a:latin typeface="Sylfaen" panose="010A0502050306030303" pitchFamily="18" charset="0"/>
              </a:rPr>
              <a:t>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կը կարդանք </a:t>
            </a:r>
            <a:r>
              <a:rPr lang="hy-AM" sz="2900" dirty="0" smtClean="0">
                <a:latin typeface="Sylfaen" panose="010A0502050306030303" pitchFamily="18" charset="0"/>
              </a:rPr>
              <a:t>կրիա)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Վանա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յ</a:t>
            </a:r>
            <a:r>
              <a:rPr lang="hy-AM" sz="2900" dirty="0" smtClean="0">
                <a:latin typeface="Sylfaen" panose="010A0502050306030303" pitchFamily="18" charset="0"/>
              </a:rPr>
              <a:t>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Վանա</a:t>
            </a:r>
            <a:r>
              <a:rPr lang="hy-AM" sz="2900" dirty="0" smtClean="0">
                <a:latin typeface="Sylfaen" panose="010A0502050306030303" pitchFamily="18" charset="0"/>
              </a:rPr>
              <a:t>)</a:t>
            </a:r>
            <a:r>
              <a:rPr lang="en-US" sz="2900" dirty="0" smtClean="0">
                <a:latin typeface="Sylfaen" panose="010A0502050306030303" pitchFamily="18" charset="0"/>
              </a:rPr>
              <a:t>,</a:t>
            </a:r>
            <a:r>
              <a:rPr lang="hy-AM" sz="2900" dirty="0" smtClean="0">
                <a:latin typeface="Sylfaen" panose="010A0502050306030303" pitchFamily="18" charset="0"/>
              </a:rPr>
              <a:t>  ծովափնեա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յ </a:t>
            </a:r>
            <a:r>
              <a:rPr lang="hy-AM" sz="2900" dirty="0" smtClean="0">
                <a:latin typeface="Sylfaen" panose="010A0502050306030303" pitchFamily="18" charset="0"/>
              </a:rPr>
              <a:t>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ծոփափանեայ</a:t>
            </a:r>
            <a:r>
              <a:rPr lang="hy-AM" sz="2900" dirty="0" smtClean="0">
                <a:latin typeface="Sylfaen" panose="010A0502050306030303" pitchFamily="18" charset="0"/>
              </a:rPr>
              <a:t>) </a:t>
            </a:r>
          </a:p>
          <a:p>
            <a:pPr marL="0" indent="0">
              <a:buNone/>
            </a:pPr>
            <a:endParaRPr lang="hy-AM" sz="2900" dirty="0" smtClean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Բացի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յատուկ անուններէն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ա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 եւ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ո 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ձայնաւորներով վերջացող բառերուն վերջաւորութեան կը դրուի անձայն 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յ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զոր կը գրենք բայց </a:t>
            </a:r>
            <a:endParaRPr lang="hy-AM" sz="2900" b="1" dirty="0" smtClean="0">
              <a:solidFill>
                <a:schemeClr val="accent4"/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չենք 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կարդար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→ երեկոյ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երեկո)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ներկայ (</a:t>
            </a:r>
            <a:r>
              <a:rPr lang="hy-AM" sz="2900" b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ներկա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)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</a:t>
            </a:r>
            <a:r>
              <a:rPr lang="hy-AM" sz="2900" b="1" dirty="0" smtClean="0">
                <a:solidFill>
                  <a:schemeClr val="accent4"/>
                </a:solidFill>
                <a:latin typeface="Sylfaen" panose="010A0502050306030303" pitchFamily="18" charset="0"/>
              </a:rPr>
              <a:t>բայց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Սուրիա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Իտալիա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Լիզա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Արիանա</a:t>
            </a:r>
            <a:r>
              <a:rPr lang="en-US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,</a:t>
            </a:r>
            <a:r>
              <a:rPr lang="hy-AM" sz="2900" b="1" dirty="0" smtClean="0">
                <a:solidFill>
                  <a:schemeClr val="accent1"/>
                </a:solidFill>
                <a:latin typeface="Sylfaen" panose="010A0502050306030303" pitchFamily="18" charset="0"/>
              </a:rPr>
              <a:t> Արեգա</a:t>
            </a:r>
            <a:endParaRPr lang="hy-AM" sz="2900" b="1" dirty="0" smtClean="0">
              <a:solidFill>
                <a:schemeClr val="accent4"/>
              </a:solidFill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hy-AM" sz="2200" b="1" dirty="0" smtClean="0">
                <a:solidFill>
                  <a:schemeClr val="accent4"/>
                </a:solidFill>
              </a:rPr>
              <a:t>    </a:t>
            </a:r>
            <a:endParaRPr lang="hy-AM" sz="2200" b="1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43" y="782514"/>
            <a:ext cx="974480" cy="127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9397" y="835795"/>
            <a:ext cx="1394626" cy="12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517</TotalTime>
  <Words>406</Words>
  <Application>Microsoft Office PowerPoint</Application>
  <PresentationFormat>Widescreen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Sylfaen</vt:lpstr>
      <vt:lpstr>Organic</vt:lpstr>
      <vt:lpstr>ՈՒՍՈՒՑՈՂԱԿԱՆ ԾՐԱԳԻՐ Ա.</vt:lpstr>
      <vt:lpstr>      Արեւելահայերէն→Արեւմտահայերէն  Փոխադրութիւն</vt:lpstr>
      <vt:lpstr>յու → իւ</vt:lpstr>
      <vt:lpstr> Արեւմտահայերէն (վ) հնչիւնները վ, ւ, ու </vt:lpstr>
      <vt:lpstr>Ույ→Ոյ  </vt:lpstr>
      <vt:lpstr>Է, ե</vt:lpstr>
      <vt:lpstr>Յ→Հ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Արեւելերէն-Արեւմտահայերէն   Փոխադրութիւն</dc:title>
  <dc:creator>Nayiri muradian</dc:creator>
  <cp:lastModifiedBy>Nayiri muradian</cp:lastModifiedBy>
  <cp:revision>33</cp:revision>
  <dcterms:created xsi:type="dcterms:W3CDTF">2020-03-18T08:32:37Z</dcterms:created>
  <dcterms:modified xsi:type="dcterms:W3CDTF">2020-03-18T17:16:02Z</dcterms:modified>
</cp:coreProperties>
</file>